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789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4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64270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Commercial Store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269879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Premium Multi-Vendor Marketplace built with Django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3371493"/>
            <a:ext cx="7415927" cy="3215402"/>
          </a:xfrm>
          <a:prstGeom prst="roundRect">
            <a:avLst>
              <a:gd name="adj" fmla="val 11517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380917" y="3401973"/>
            <a:ext cx="3677483" cy="1774746"/>
          </a:xfrm>
          <a:prstGeom prst="roundRect">
            <a:avLst>
              <a:gd name="adj" fmla="val 20867"/>
            </a:avLst>
          </a:prstGeom>
          <a:solidFill>
            <a:srgbClr val="0A081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627733" y="364878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Team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6627733" y="4139803"/>
            <a:ext cx="31838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Final Year Project Group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10058400" y="3401973"/>
            <a:ext cx="3677483" cy="1774746"/>
          </a:xfrm>
          <a:prstGeom prst="rect">
            <a:avLst/>
          </a:prstGeom>
          <a:solidFill>
            <a:srgbClr val="0A081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10058400" y="3401973"/>
            <a:ext cx="30480" cy="1774746"/>
          </a:xfrm>
          <a:prstGeom prst="roundRect">
            <a:avLst>
              <a:gd name="adj" fmla="val 1215000"/>
            </a:avLst>
          </a:prstGeom>
          <a:solidFill>
            <a:srgbClr val="0FC3C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305217" y="364878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Stack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305217" y="4139803"/>
            <a:ext cx="318385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Django · Python · HTML · CSS · JS · SQLite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80917" y="5176718"/>
            <a:ext cx="7354967" cy="1379696"/>
          </a:xfrm>
          <a:prstGeom prst="rect">
            <a:avLst/>
          </a:prstGeom>
          <a:solidFill>
            <a:srgbClr val="0A081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6380917" y="5176718"/>
            <a:ext cx="7354967" cy="30480"/>
          </a:xfrm>
          <a:prstGeom prst="roundRect">
            <a:avLst>
              <a:gd name="adj" fmla="val 1215000"/>
            </a:avLst>
          </a:prstGeom>
          <a:solidFill>
            <a:srgbClr val="1D8DC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6627733" y="542353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College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6627733" y="5914549"/>
            <a:ext cx="68613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Computer Science Department</a:t>
            </a:r>
            <a:endParaRPr lang="en-US" sz="19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9E1CF1E-281E-B5CE-E513-6D3AAD2BF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026" y="7508179"/>
            <a:ext cx="1924319" cy="6763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577EF03-0CB3-3BBB-2DA9-F4E4B050D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319956" cy="81845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894" y="1750576"/>
            <a:ext cx="6895386" cy="567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Challenges, Future &amp; Conclusion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00894" y="2739747"/>
            <a:ext cx="226837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Challenges Faced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00894" y="3192066"/>
            <a:ext cx="3608427" cy="1669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Stock consistency during checkout</a:t>
            </a:r>
            <a:endParaRPr lang="en-US" sz="160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Role-based access control complexity</a:t>
            </a:r>
            <a:endParaRPr lang="en-US" sz="160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Multi-vendor logic management</a:t>
            </a:r>
            <a:endParaRPr lang="en-US" sz="160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Merge conflicts in team development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315099" y="2739747"/>
            <a:ext cx="232981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Enhancements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15099" y="3192066"/>
            <a:ext cx="3608427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Stripe / PayPal payment gateway</a:t>
            </a:r>
            <a:endParaRPr lang="en-US" sz="160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Analytics dashboard with charts</a:t>
            </a:r>
            <a:endParaRPr lang="en-US" sz="160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order tracking</a:t>
            </a:r>
            <a:endParaRPr lang="en-US" sz="160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Cloud deployment (AWS / Render)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00894" y="5110043"/>
            <a:ext cx="7715012" cy="1368862"/>
          </a:xfrm>
          <a:prstGeom prst="roundRect">
            <a:avLst>
              <a:gd name="adj" fmla="val 22372"/>
            </a:avLst>
          </a:prstGeom>
          <a:solidFill>
            <a:srgbClr val="004D3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967" y="5415082"/>
            <a:ext cx="255151" cy="20407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864191" y="5329833"/>
            <a:ext cx="6847642" cy="895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Conclusion:</a:t>
            </a:r>
            <a:r>
              <a:rPr lang="en-US" sz="16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Commercial Store delivers a scalable multi-vendor architecture, secure role-based implementation, and a production-ready structure — ready for real-world deployment.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EED463-48EE-8F75-7545-C5E664A6E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0026" y="7508179"/>
            <a:ext cx="1924319" cy="6763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23253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 Statement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288619"/>
            <a:ext cx="7415927" cy="2230755"/>
          </a:xfrm>
          <a:prstGeom prst="roundRect">
            <a:avLst>
              <a:gd name="adj" fmla="val 6558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833557" y="2288619"/>
            <a:ext cx="121920" cy="2230755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232773" y="2565916"/>
            <a:ext cx="398180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Lack of Multi-Vendor Flexibility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232773" y="3056930"/>
            <a:ext cx="676989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Traditional e-commerce platforms are built for single sellers, making it difficult to onboard and manage multiple vendors under one roof.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766191"/>
            <a:ext cx="7415927" cy="2230755"/>
          </a:xfrm>
          <a:prstGeom prst="roundRect">
            <a:avLst>
              <a:gd name="adj" fmla="val 6558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833557" y="4766191"/>
            <a:ext cx="121920" cy="2230755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1232773" y="5043488"/>
            <a:ext cx="347376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Security &amp; Scalability Gaps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232773" y="5534501"/>
            <a:ext cx="676989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Existing solutions often lack robust role-based access control, leaving systems vulnerable and unable to scale with growing vendor ecosystems.</a:t>
            </a:r>
            <a:endParaRPr lang="en-US" sz="1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DC4718-758D-85C5-3629-1A903615D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444" y="0"/>
            <a:ext cx="631995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3677" y="702350"/>
            <a:ext cx="5357336" cy="669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Objectives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843677" y="1842849"/>
            <a:ext cx="6353770" cy="2724507"/>
          </a:xfrm>
          <a:prstGeom prst="roundRect">
            <a:avLst>
              <a:gd name="adj" fmla="val 1327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1107519" y="2106692"/>
            <a:ext cx="723186" cy="723186"/>
          </a:xfrm>
          <a:prstGeom prst="roundRect">
            <a:avLst>
              <a:gd name="adj" fmla="val 12642786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6354" y="2305526"/>
            <a:ext cx="325398" cy="32539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07519" y="3065264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Secure Marketplace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107519" y="3541276"/>
            <a:ext cx="5826085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Build a multi-vendor platform with OTP authentication and safe transactions.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432834" y="1842849"/>
            <a:ext cx="6353889" cy="2724507"/>
          </a:xfrm>
          <a:prstGeom prst="roundRect">
            <a:avLst>
              <a:gd name="adj" fmla="val 13273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7696676" y="2106692"/>
            <a:ext cx="723186" cy="723186"/>
          </a:xfrm>
          <a:prstGeom prst="roundRect">
            <a:avLst>
              <a:gd name="adj" fmla="val 12642786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5511" y="2305526"/>
            <a:ext cx="325398" cy="32539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96676" y="3065264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Role-Based Access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7696676" y="3541276"/>
            <a:ext cx="5826204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Distinct permissions for Admin, Vendor, and Customer roles.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843677" y="4802743"/>
            <a:ext cx="6353770" cy="2724507"/>
          </a:xfrm>
          <a:prstGeom prst="roundRect">
            <a:avLst>
              <a:gd name="adj" fmla="val 1327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1107519" y="5066586"/>
            <a:ext cx="723186" cy="723186"/>
          </a:xfrm>
          <a:prstGeom prst="roundRect">
            <a:avLst>
              <a:gd name="adj" fmla="val 12642786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06354" y="5265420"/>
            <a:ext cx="325398" cy="32539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107519" y="6025158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Smooth Shopping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1107519" y="6501170"/>
            <a:ext cx="5826085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Seamless cart, checkout, and order tracking experience.</a:t>
            </a:r>
            <a:endParaRPr lang="en-US" sz="1850" dirty="0"/>
          </a:p>
        </p:txBody>
      </p:sp>
      <p:sp>
        <p:nvSpPr>
          <p:cNvPr id="18" name="Shape 13"/>
          <p:cNvSpPr/>
          <p:nvPr/>
        </p:nvSpPr>
        <p:spPr>
          <a:xfrm>
            <a:off x="7432834" y="4802743"/>
            <a:ext cx="6353889" cy="2724507"/>
          </a:xfrm>
          <a:prstGeom prst="roundRect">
            <a:avLst>
              <a:gd name="adj" fmla="val 13273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7696676" y="5066586"/>
            <a:ext cx="723186" cy="723186"/>
          </a:xfrm>
          <a:prstGeom prst="roundRect">
            <a:avLst>
              <a:gd name="adj" fmla="val 12642786"/>
            </a:avLst>
          </a:prstGeom>
          <a:solidFill>
            <a:srgbClr val="091231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5511" y="5265420"/>
            <a:ext cx="325398" cy="32539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96676" y="6025158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Stock Consistency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7696676" y="6501170"/>
            <a:ext cx="5826204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Reliable inventory management and real-time order tracking.</a:t>
            </a:r>
            <a:endParaRPr lang="en-US" sz="18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D70EDAD-C352-2AA4-AAE6-100488C7C8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20026" y="7679609"/>
            <a:ext cx="1924319" cy="5160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40894" y="555308"/>
            <a:ext cx="4256723" cy="531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System Architecture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443" y="1477328"/>
            <a:ext cx="6697980" cy="51677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84781" y="3800636"/>
            <a:ext cx="1168185" cy="474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Django MVT Architecture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5733970" y="5405851"/>
            <a:ext cx="1737883" cy="237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Orders app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733970" y="5719267"/>
            <a:ext cx="1737883" cy="379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Processes customer orders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2105950" y="3696313"/>
            <a:ext cx="1775872" cy="237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MySql</a:t>
            </a:r>
            <a:r>
              <a:rPr lang="en-US" sz="1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database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2105950" y="4009728"/>
            <a:ext cx="1775872" cy="379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Central relational storage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2837252" y="5405851"/>
            <a:ext cx="1737882" cy="237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Admin app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2837252" y="5719267"/>
            <a:ext cx="1737882" cy="379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Administration and management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6455776" y="3686815"/>
            <a:ext cx="1775873" cy="237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Products app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455776" y="4000231"/>
            <a:ext cx="1775873" cy="379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Handles product catalog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4242873" y="2000872"/>
            <a:ext cx="1785370" cy="237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Users app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4242873" y="2314287"/>
            <a:ext cx="1785370" cy="189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Manages user accounts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9388793" y="2978229"/>
            <a:ext cx="2220754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Django MVT Structure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9388793" y="3392924"/>
            <a:ext cx="3808333" cy="816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project is modularised into four dedicated Django apps, each handling a distinct domain of the system.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9388793" y="4342805"/>
            <a:ext cx="3808333" cy="816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 apps share a unified </a:t>
            </a:r>
            <a:r>
              <a:rPr lang="en-US" sz="1500" b="1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Mysql</a:t>
            </a: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database with relational models for users, products, orders, and reviews.</a:t>
            </a:r>
            <a:endParaRPr lang="en-US" sz="1500" dirty="0"/>
          </a:p>
        </p:txBody>
      </p:sp>
      <p:sp>
        <p:nvSpPr>
          <p:cNvPr id="18" name="Shape 15"/>
          <p:cNvSpPr/>
          <p:nvPr/>
        </p:nvSpPr>
        <p:spPr>
          <a:xfrm>
            <a:off x="1440894" y="6979444"/>
            <a:ext cx="2825710" cy="694730"/>
          </a:xfrm>
          <a:prstGeom prst="roundRect">
            <a:avLst>
              <a:gd name="adj" fmla="val 4135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1655207" y="7193756"/>
            <a:ext cx="212836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Users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4415195" y="6979444"/>
            <a:ext cx="2825710" cy="694730"/>
          </a:xfrm>
          <a:prstGeom prst="roundRect">
            <a:avLst>
              <a:gd name="adj" fmla="val 4135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8"/>
          <p:cNvSpPr/>
          <p:nvPr/>
        </p:nvSpPr>
        <p:spPr>
          <a:xfrm>
            <a:off x="4629507" y="7193756"/>
            <a:ext cx="212836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Products</a:t>
            </a:r>
            <a:endParaRPr lang="en-US" sz="1650" dirty="0"/>
          </a:p>
        </p:txBody>
      </p:sp>
      <p:sp>
        <p:nvSpPr>
          <p:cNvPr id="22" name="Shape 19"/>
          <p:cNvSpPr/>
          <p:nvPr/>
        </p:nvSpPr>
        <p:spPr>
          <a:xfrm>
            <a:off x="7389495" y="6979444"/>
            <a:ext cx="2825710" cy="694730"/>
          </a:xfrm>
          <a:prstGeom prst="roundRect">
            <a:avLst>
              <a:gd name="adj" fmla="val 4135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 20"/>
          <p:cNvSpPr/>
          <p:nvPr/>
        </p:nvSpPr>
        <p:spPr>
          <a:xfrm>
            <a:off x="7603808" y="7193756"/>
            <a:ext cx="212836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Orders</a:t>
            </a:r>
            <a:endParaRPr lang="en-US" sz="1650" dirty="0"/>
          </a:p>
        </p:txBody>
      </p:sp>
      <p:sp>
        <p:nvSpPr>
          <p:cNvPr id="24" name="Shape 21"/>
          <p:cNvSpPr/>
          <p:nvPr/>
        </p:nvSpPr>
        <p:spPr>
          <a:xfrm>
            <a:off x="10363795" y="6979444"/>
            <a:ext cx="2825710" cy="694730"/>
          </a:xfrm>
          <a:prstGeom prst="roundRect">
            <a:avLst>
              <a:gd name="adj" fmla="val 41359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 22"/>
          <p:cNvSpPr/>
          <p:nvPr/>
        </p:nvSpPr>
        <p:spPr>
          <a:xfrm>
            <a:off x="10578108" y="7193756"/>
            <a:ext cx="212836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Admin</a:t>
            </a:r>
            <a:endParaRPr lang="en-US" sz="165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00BABCA-1134-AD7C-0C2A-B9C9C8BA7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2751" y="7674174"/>
            <a:ext cx="1731594" cy="5103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7392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Technology Stack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053477"/>
            <a:ext cx="1317308" cy="13173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67939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Backend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5170408"/>
            <a:ext cx="299406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Django (Python) — robust MVT framework powering all business logic.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711" y="3053477"/>
            <a:ext cx="1317427" cy="13174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6711" y="46795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Frontend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4166711" y="5170527"/>
            <a:ext cx="299418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HTML, CSS (Dark UI with Glassmorphism), JavaScript for interactivity.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505" y="3053477"/>
            <a:ext cx="1317308" cy="13173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9505" y="467939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Database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7469505" y="5170408"/>
            <a:ext cx="299406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MySQL — lightweight, file-based relational database.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2180" y="3053477"/>
            <a:ext cx="1317427" cy="131742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72180" y="46795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Version Control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0772180" y="5170527"/>
            <a:ext cx="299418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Git &amp; GitHub — feature branch workflow with pull requests.</a:t>
            </a:r>
            <a:endParaRPr lang="en-US" sz="19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8317D5-4586-501B-3232-8135B05942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0026" y="7508179"/>
            <a:ext cx="1924319" cy="6763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92323" y="637461"/>
            <a:ext cx="3567232" cy="445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Features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2392323" y="1292066"/>
            <a:ext cx="642104" cy="963097"/>
          </a:xfrm>
          <a:prstGeom prst="roundRect">
            <a:avLst>
              <a:gd name="adj" fmla="val 360007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2943" y="1653183"/>
            <a:ext cx="240744" cy="2407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38726" y="1452563"/>
            <a:ext cx="1783556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Role-Based Access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3138726" y="1737955"/>
            <a:ext cx="9099352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Admin · Vendor · Customer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2392323" y="2359462"/>
            <a:ext cx="642104" cy="963097"/>
          </a:xfrm>
          <a:prstGeom prst="roundRect">
            <a:avLst>
              <a:gd name="adj" fmla="val 360007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92943" y="2720578"/>
            <a:ext cx="240744" cy="24074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138726" y="2519958"/>
            <a:ext cx="1783556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OTP Authentication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3138726" y="2805351"/>
            <a:ext cx="9099352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Secure login verification</a:t>
            </a:r>
            <a:endParaRPr lang="en-US" sz="1250" dirty="0"/>
          </a:p>
        </p:txBody>
      </p:sp>
      <p:sp>
        <p:nvSpPr>
          <p:cNvPr id="11" name="Shape 7"/>
          <p:cNvSpPr/>
          <p:nvPr/>
        </p:nvSpPr>
        <p:spPr>
          <a:xfrm>
            <a:off x="2392323" y="3426857"/>
            <a:ext cx="642104" cy="963097"/>
          </a:xfrm>
          <a:prstGeom prst="roundRect">
            <a:avLst>
              <a:gd name="adj" fmla="val 360007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92943" y="3787973"/>
            <a:ext cx="240744" cy="24074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138726" y="3587353"/>
            <a:ext cx="1797725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Multi-Vendor Listings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3138726" y="3872746"/>
            <a:ext cx="9099352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Each vendor manages their own catalogue</a:t>
            </a:r>
            <a:endParaRPr lang="en-US" sz="1250" dirty="0"/>
          </a:p>
        </p:txBody>
      </p:sp>
      <p:sp>
        <p:nvSpPr>
          <p:cNvPr id="15" name="Shape 10"/>
          <p:cNvSpPr/>
          <p:nvPr/>
        </p:nvSpPr>
        <p:spPr>
          <a:xfrm>
            <a:off x="2392323" y="4494252"/>
            <a:ext cx="642104" cy="963097"/>
          </a:xfrm>
          <a:prstGeom prst="roundRect">
            <a:avLst>
              <a:gd name="adj" fmla="val 360007"/>
            </a:avLst>
          </a:prstGeom>
          <a:solidFill>
            <a:srgbClr val="0A081B"/>
          </a:solidFill>
          <a:ln w="1524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92943" y="4855369"/>
            <a:ext cx="240744" cy="24074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3138726" y="4654748"/>
            <a:ext cx="1783556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Dashboards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3138726" y="4940141"/>
            <a:ext cx="9099352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 Admin &amp; Vendor dashboards</a:t>
            </a:r>
            <a:endParaRPr lang="en-US" sz="1250" dirty="0"/>
          </a:p>
        </p:txBody>
      </p:sp>
      <p:sp>
        <p:nvSpPr>
          <p:cNvPr id="19" name="Shape 13"/>
          <p:cNvSpPr/>
          <p:nvPr/>
        </p:nvSpPr>
        <p:spPr>
          <a:xfrm>
            <a:off x="2392323" y="5561648"/>
            <a:ext cx="642104" cy="963097"/>
          </a:xfrm>
          <a:prstGeom prst="roundRect">
            <a:avLst>
              <a:gd name="adj" fmla="val 360007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92943" y="5922764"/>
            <a:ext cx="240744" cy="240744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3138726" y="5722144"/>
            <a:ext cx="1783556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Cart &amp; Orders</a:t>
            </a:r>
            <a:endParaRPr lang="en-US" sz="1400" dirty="0"/>
          </a:p>
        </p:txBody>
      </p:sp>
      <p:sp>
        <p:nvSpPr>
          <p:cNvPr id="22" name="Text 15"/>
          <p:cNvSpPr/>
          <p:nvPr/>
        </p:nvSpPr>
        <p:spPr>
          <a:xfrm>
            <a:off x="3138726" y="6007537"/>
            <a:ext cx="9099352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Checkout, history &amp; cancellation</a:t>
            </a:r>
            <a:endParaRPr lang="en-US" sz="1250" dirty="0"/>
          </a:p>
        </p:txBody>
      </p:sp>
      <p:sp>
        <p:nvSpPr>
          <p:cNvPr id="23" name="Shape 16"/>
          <p:cNvSpPr/>
          <p:nvPr/>
        </p:nvSpPr>
        <p:spPr>
          <a:xfrm>
            <a:off x="2392323" y="6629043"/>
            <a:ext cx="642104" cy="963097"/>
          </a:xfrm>
          <a:prstGeom prst="roundRect">
            <a:avLst>
              <a:gd name="adj" fmla="val 360007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92943" y="6990159"/>
            <a:ext cx="240744" cy="240744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3138726" y="6789539"/>
            <a:ext cx="1783556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Wishlist &amp; Reviews</a:t>
            </a:r>
            <a:endParaRPr lang="en-US" sz="1400" dirty="0"/>
          </a:p>
        </p:txBody>
      </p:sp>
      <p:sp>
        <p:nvSpPr>
          <p:cNvPr id="26" name="Text 18"/>
          <p:cNvSpPr/>
          <p:nvPr/>
        </p:nvSpPr>
        <p:spPr>
          <a:xfrm>
            <a:off x="3138726" y="7074932"/>
            <a:ext cx="9099352" cy="211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Save items &amp; leave ratings</a:t>
            </a:r>
            <a:endParaRPr lang="en-US" sz="12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5787141-32EA-2620-E1C5-82A79E6939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20026" y="7508179"/>
            <a:ext cx="1924319" cy="6763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1206937"/>
            <a:ext cx="8175665" cy="463284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649539" y="1670328"/>
            <a:ext cx="1648658" cy="464106"/>
          </a:xfrm>
          <a:prstGeom prst="roundRect">
            <a:avLst>
              <a:gd name="adj" fmla="val 63836"/>
            </a:avLst>
          </a:prstGeom>
          <a:solidFill>
            <a:srgbClr val="004D3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9797653" y="1744385"/>
            <a:ext cx="1352431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ADMIN MODULE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9649539" y="2233136"/>
            <a:ext cx="4124325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Custom  Dashboard</a:t>
            </a:r>
            <a:endParaRPr lang="en-US" sz="4300" dirty="0"/>
          </a:p>
        </p:txBody>
      </p:sp>
      <p:sp>
        <p:nvSpPr>
          <p:cNvPr id="6" name="Text 3"/>
          <p:cNvSpPr/>
          <p:nvPr/>
        </p:nvSpPr>
        <p:spPr>
          <a:xfrm>
            <a:off x="9649539" y="3851553"/>
            <a:ext cx="4124325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fully controlled vendor dashboard — </a:t>
            </a: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vendor can add products, edit products, delete products.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6395085"/>
            <a:ext cx="4136231" cy="905113"/>
          </a:xfrm>
          <a:prstGeom prst="roundRect">
            <a:avLst>
              <a:gd name="adj" fmla="val 4091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141333" y="6672382"/>
            <a:ext cx="3191708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👥</a:t>
            </a: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Total Users &amp; Vendors</a:t>
            </a:r>
            <a:endParaRPr lang="en-US" sz="2150" dirty="0"/>
          </a:p>
        </p:txBody>
      </p:sp>
      <p:sp>
        <p:nvSpPr>
          <p:cNvPr id="9" name="Shape 6"/>
          <p:cNvSpPr/>
          <p:nvPr/>
        </p:nvSpPr>
        <p:spPr>
          <a:xfrm>
            <a:off x="5247084" y="6395085"/>
            <a:ext cx="4136231" cy="905113"/>
          </a:xfrm>
          <a:prstGeom prst="roundRect">
            <a:avLst>
              <a:gd name="adj" fmla="val 4091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5524381" y="6672382"/>
            <a:ext cx="2981801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📦</a:t>
            </a: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All Orders Overview</a:t>
            </a:r>
            <a:endParaRPr lang="en-US" sz="2150" dirty="0"/>
          </a:p>
        </p:txBody>
      </p:sp>
      <p:sp>
        <p:nvSpPr>
          <p:cNvPr id="11" name="Shape 8"/>
          <p:cNvSpPr/>
          <p:nvPr/>
        </p:nvSpPr>
        <p:spPr>
          <a:xfrm>
            <a:off x="9630132" y="6395085"/>
            <a:ext cx="4136231" cy="905113"/>
          </a:xfrm>
          <a:prstGeom prst="roundRect">
            <a:avLst>
              <a:gd name="adj" fmla="val 4091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907429" y="6672382"/>
            <a:ext cx="3271599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⏳</a:t>
            </a: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Pending vs Completed</a:t>
            </a:r>
            <a:endParaRPr lang="en-US" sz="21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7915E6-9550-9079-B182-C9978FA1D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026" y="7508179"/>
            <a:ext cx="1924319" cy="676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A5500A-BF1C-EBBA-C88F-F6EB5A3BF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0293"/>
            <a:ext cx="9501426" cy="58320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4037" y="1901428"/>
            <a:ext cx="3145750" cy="509826"/>
          </a:xfrm>
          <a:prstGeom prst="roundRect">
            <a:avLst>
              <a:gd name="adj" fmla="val 58111"/>
            </a:avLst>
          </a:prstGeom>
          <a:noFill/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 1"/>
          <p:cNvSpPr/>
          <p:nvPr/>
        </p:nvSpPr>
        <p:spPr>
          <a:xfrm>
            <a:off x="1035010" y="1998345"/>
            <a:ext cx="280380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VENDOR &amp; CUSTOMER MODULES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864037" y="2509957"/>
            <a:ext cx="829794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Vendor &amp; Customer Experiences</a:t>
            </a:r>
            <a:endParaRPr lang="en-US" sz="4300" dirty="0"/>
          </a:p>
        </p:txBody>
      </p:sp>
      <p:sp>
        <p:nvSpPr>
          <p:cNvPr id="5" name="Shape 3"/>
          <p:cNvSpPr/>
          <p:nvPr/>
        </p:nvSpPr>
        <p:spPr>
          <a:xfrm>
            <a:off x="686276" y="3566041"/>
            <a:ext cx="6505575" cy="2762012"/>
          </a:xfrm>
          <a:prstGeom prst="roundRect">
            <a:avLst>
              <a:gd name="adj" fmla="val 21453"/>
            </a:avLst>
          </a:prstGeom>
          <a:solidFill>
            <a:srgbClr val="091231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933093" y="38128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Vendor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933093" y="4402574"/>
            <a:ext cx="6011942" cy="1357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Add, edit &amp; delete products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Revenue tracking dashboard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Monitor sales performance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38128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7A7E7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Customer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623929" y="4402574"/>
            <a:ext cx="6150054" cy="1839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Browse &amp; search products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Add to cart &amp; place orders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Track orders &amp; view history</a:t>
            </a:r>
            <a:endParaRPr lang="en-US" sz="1900" dirty="0"/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Leave reviews &amp; ratings</a:t>
            </a:r>
            <a:endParaRPr lang="en-US" sz="1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751319-B283-DBD3-522B-48E50E7EB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026" y="7508179"/>
            <a:ext cx="1924319" cy="6763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87554"/>
            <a:ext cx="713589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Database Design &amp; Security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69045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Models</a:t>
            </a:r>
            <a:endParaRPr lang="en-US" sz="2150" dirty="0"/>
          </a:p>
        </p:txBody>
      </p:sp>
      <p:sp>
        <p:nvSpPr>
          <p:cNvPr id="4" name="Shape 2"/>
          <p:cNvSpPr/>
          <p:nvPr/>
        </p:nvSpPr>
        <p:spPr>
          <a:xfrm>
            <a:off x="833557" y="3280529"/>
            <a:ext cx="60960" cy="1440775"/>
          </a:xfrm>
          <a:prstGeom prst="rect">
            <a:avLst/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171813" y="3311009"/>
            <a:ext cx="261294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 &amp; Profile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171813" y="3900726"/>
            <a:ext cx="261294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Authentication, roles, and profile data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4062889" y="3280529"/>
            <a:ext cx="60960" cy="1440775"/>
          </a:xfrm>
          <a:prstGeom prst="rect">
            <a:avLst/>
          </a:prstGeom>
          <a:solidFill>
            <a:srgbClr val="29DD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4401145" y="3311009"/>
            <a:ext cx="261294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Product &amp; Category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4401145" y="3900726"/>
            <a:ext cx="261294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Vendor-linked listings with stock tracking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833557" y="5154097"/>
            <a:ext cx="60960" cy="1440775"/>
          </a:xfrm>
          <a:prstGeom prst="rect">
            <a:avLst/>
          </a:prstGeom>
          <a:solidFill>
            <a:srgbClr val="37A7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1171813" y="5184577"/>
            <a:ext cx="261294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Order &amp; OrderItem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1171813" y="5774293"/>
            <a:ext cx="261294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Transaction-safe order placement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4062889" y="5154097"/>
            <a:ext cx="60960" cy="1440775"/>
          </a:xfrm>
          <a:prstGeom prst="rect">
            <a:avLst/>
          </a:prstGeom>
          <a:solidFill>
            <a:srgbClr val="0912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4401145" y="5184577"/>
            <a:ext cx="261294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Review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4401145" y="5774293"/>
            <a:ext cx="261294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Customer ratings linked to products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7623929" y="269045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Security Features</a:t>
            </a:r>
            <a:endParaRPr lang="en-US" sz="2150" dirty="0"/>
          </a:p>
        </p:txBody>
      </p:sp>
      <p:sp>
        <p:nvSpPr>
          <p:cNvPr id="17" name="Shape 15"/>
          <p:cNvSpPr/>
          <p:nvPr/>
        </p:nvSpPr>
        <p:spPr>
          <a:xfrm>
            <a:off x="7623929" y="3311009"/>
            <a:ext cx="2951559" cy="1248013"/>
          </a:xfrm>
          <a:prstGeom prst="roundRect">
            <a:avLst>
              <a:gd name="adj" fmla="val 2967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7901226" y="3588306"/>
            <a:ext cx="239696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🔐</a:t>
            </a: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OTP Verification</a:t>
            </a:r>
            <a:endParaRPr lang="en-US" sz="2150" dirty="0"/>
          </a:p>
        </p:txBody>
      </p:sp>
      <p:sp>
        <p:nvSpPr>
          <p:cNvPr id="19" name="Shape 17"/>
          <p:cNvSpPr/>
          <p:nvPr/>
        </p:nvSpPr>
        <p:spPr>
          <a:xfrm>
            <a:off x="10822305" y="3311009"/>
            <a:ext cx="2951678" cy="1248013"/>
          </a:xfrm>
          <a:prstGeom prst="roundRect">
            <a:avLst>
              <a:gd name="adj" fmla="val 2967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11099602" y="3588306"/>
            <a:ext cx="2397085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🔑</a:t>
            </a: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Login Auth</a:t>
            </a:r>
            <a:endParaRPr lang="en-US" sz="2150" dirty="0"/>
          </a:p>
        </p:txBody>
      </p:sp>
      <p:sp>
        <p:nvSpPr>
          <p:cNvPr id="21" name="Shape 19"/>
          <p:cNvSpPr/>
          <p:nvPr/>
        </p:nvSpPr>
        <p:spPr>
          <a:xfrm>
            <a:off x="7623929" y="4805839"/>
            <a:ext cx="2951559" cy="1248013"/>
          </a:xfrm>
          <a:prstGeom prst="roundRect">
            <a:avLst>
              <a:gd name="adj" fmla="val 2967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7901226" y="5083135"/>
            <a:ext cx="239696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🛡️</a:t>
            </a: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Staff-Restricted Panel</a:t>
            </a:r>
            <a:endParaRPr lang="en-US" sz="2150" dirty="0"/>
          </a:p>
        </p:txBody>
      </p:sp>
      <p:sp>
        <p:nvSpPr>
          <p:cNvPr id="23" name="Shape 21"/>
          <p:cNvSpPr/>
          <p:nvPr/>
        </p:nvSpPr>
        <p:spPr>
          <a:xfrm>
            <a:off x="10822305" y="4805839"/>
            <a:ext cx="2951678" cy="1248013"/>
          </a:xfrm>
          <a:prstGeom prst="roundRect">
            <a:avLst>
              <a:gd name="adj" fmla="val 29674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11099602" y="5083135"/>
            <a:ext cx="239708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⚙️</a:t>
            </a: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Transaction-Safe Orders</a:t>
            </a:r>
            <a:endParaRPr lang="en-US" sz="21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940B75-6358-F0DD-0FFC-98CF5C413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026" y="7508179"/>
            <a:ext cx="1924319" cy="6763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507</Words>
  <Application>Microsoft Office PowerPoint</Application>
  <PresentationFormat>Custom</PresentationFormat>
  <Paragraphs>117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Spline Sans Bold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Deep Mazumder</cp:lastModifiedBy>
  <cp:revision>9</cp:revision>
  <dcterms:created xsi:type="dcterms:W3CDTF">2026-02-20T06:45:31Z</dcterms:created>
  <dcterms:modified xsi:type="dcterms:W3CDTF">2026-02-20T07:47:02Z</dcterms:modified>
</cp:coreProperties>
</file>